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0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4D4D4D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4" autoAdjust="0"/>
    <p:restoredTop sz="94643" autoAdjust="0"/>
  </p:normalViewPr>
  <p:slideViewPr>
    <p:cSldViewPr>
      <p:cViewPr>
        <p:scale>
          <a:sx n="90" d="100"/>
          <a:sy n="90" d="100"/>
        </p:scale>
        <p:origin x="-810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4469-D4DE-43B0-8D58-18EC5C1C63FA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7D5DD-6378-42AD-B9AD-975D89EA0E38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8533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7D5DD-6378-42AD-B9AD-975D89EA0E38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73463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6817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16254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59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5479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3009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7892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933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4826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83748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16901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0381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23A6-155E-40BD-9771-8420DF3853C4}" type="datetimeFigureOut">
              <a:rPr lang="es-CL" smtClean="0"/>
              <a:pPr/>
              <a:t>17-06-2013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1F94-64DD-453A-B22E-A3A5C298069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27364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27122"/>
            <a:ext cx="9180512" cy="6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TereWinter\Desktop\Sin títul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10760075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16016" y="1628800"/>
            <a:ext cx="394691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rgbClr val="996600"/>
                </a:solidFill>
              </a:rPr>
              <a:t>VIRGEN DEL CARMEN</a:t>
            </a:r>
            <a:r>
              <a:rPr lang="es-ES" sz="3200" b="1" dirty="0" smtClean="0">
                <a:solidFill>
                  <a:srgbClr val="996600"/>
                </a:solidFill>
              </a:rPr>
              <a:t>,</a:t>
            </a:r>
          </a:p>
          <a:p>
            <a:pPr algn="ctr"/>
            <a:r>
              <a:rPr lang="es-ES" sz="3200" b="1" dirty="0" smtClean="0">
                <a:solidFill>
                  <a:srgbClr val="996600"/>
                </a:solidFill>
              </a:rPr>
              <a:t> </a:t>
            </a:r>
            <a:r>
              <a:rPr lang="es-ES" sz="3200" b="1" dirty="0">
                <a:solidFill>
                  <a:srgbClr val="996600"/>
                </a:solidFill>
              </a:rPr>
              <a:t>MADRE NUESTRA</a:t>
            </a:r>
            <a:endParaRPr lang="es-CL" sz="32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753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829485"/>
            <a:ext cx="3811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996600"/>
                </a:solidFill>
              </a:rPr>
              <a:t>Jaculatoria a la Virgen Del </a:t>
            </a:r>
            <a:r>
              <a:rPr lang="es-ES" sz="2000" b="1" dirty="0">
                <a:solidFill>
                  <a:srgbClr val="996600"/>
                </a:solidFill>
              </a:rPr>
              <a:t>C</a:t>
            </a:r>
            <a:r>
              <a:rPr lang="es-ES" sz="2000" b="1" dirty="0" smtClean="0">
                <a:solidFill>
                  <a:srgbClr val="996600"/>
                </a:solidFill>
              </a:rPr>
              <a:t>armen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3185681"/>
            <a:ext cx="859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996600"/>
                </a:solidFill>
              </a:rPr>
              <a:t>Virgen del Carmen Reina de Chile</a:t>
            </a:r>
            <a:endParaRPr lang="es-CL" sz="4000" dirty="0">
              <a:solidFill>
                <a:srgbClr val="996600"/>
              </a:solidFill>
            </a:endParaRPr>
          </a:p>
          <a:p>
            <a:pPr algn="ctr"/>
            <a:r>
              <a:rPr lang="es-ES" sz="4000" dirty="0">
                <a:solidFill>
                  <a:srgbClr val="996600"/>
                </a:solidFill>
              </a:rPr>
              <a:t>….. salva a tu pueblo que clama a ti…..</a:t>
            </a:r>
            <a:endParaRPr lang="es-CL" sz="40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6628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16016" y="829485"/>
            <a:ext cx="3842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996600"/>
                </a:solidFill>
              </a:rPr>
              <a:t>Orígenes de la Virgen del Carmen  </a:t>
            </a:r>
            <a:endParaRPr lang="es-CL" sz="2000" dirty="0">
              <a:solidFill>
                <a:srgbClr val="9966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1" y="1844824"/>
            <a:ext cx="7445909" cy="430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43042" y="542926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00100" y="4857760"/>
            <a:ext cx="25003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 smtClean="0">
                <a:latin typeface="Arial" pitchFamily="34" charset="0"/>
                <a:cs typeface="Arial" pitchFamily="34" charset="0"/>
              </a:rPr>
              <a:t>		</a:t>
            </a:r>
            <a:endParaRPr lang="es-ES" sz="1000" b="1" u="sng" dirty="0" smtClean="0">
              <a:latin typeface="Arial Black" pitchFamily="34" charset="0"/>
              <a:cs typeface="Arial" pitchFamily="34" charset="0"/>
            </a:endParaRPr>
          </a:p>
          <a:p>
            <a:r>
              <a:rPr lang="es-ES" sz="1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1596 A.C.</a:t>
            </a:r>
          </a:p>
          <a:p>
            <a:r>
              <a:rPr lang="es-E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Los Agustinos llegan a América Latina promoviendo la veneración a la Virgen del Carmen y la devoción al Escapulario. Esta devoción se asienta en Chile.</a:t>
            </a: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10800000">
            <a:off x="2571736" y="4714884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714744" y="5857892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Impulsado por el profeta Elías.</a:t>
            </a:r>
            <a:endParaRPr lang="es-ES" sz="10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358082" y="5857892"/>
            <a:ext cx="103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 El Papa Inocencio IV)</a:t>
            </a:r>
            <a:endParaRPr lang="es-ES" sz="10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 rot="5400000">
            <a:off x="2429654" y="4857760"/>
            <a:ext cx="284958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98520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63438" y="829485"/>
            <a:ext cx="2776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996600"/>
                </a:solidFill>
              </a:rPr>
              <a:t>Promesa del Escapulario</a:t>
            </a:r>
            <a:endParaRPr lang="es-CL" sz="2000" dirty="0">
              <a:solidFill>
                <a:srgbClr val="9966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1"/>
            <a:ext cx="3672408" cy="382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491880" y="2564904"/>
            <a:ext cx="5317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996600"/>
                </a:solidFill>
              </a:rPr>
              <a:t>“En la vida protejo y en la muerte salvo”</a:t>
            </a:r>
            <a:endParaRPr lang="es-CL" sz="24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724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1643217"/>
            <a:ext cx="9001156" cy="4398822"/>
            <a:chOff x="509" y="3443"/>
            <a:chExt cx="15931" cy="7249"/>
          </a:xfrm>
        </p:grpSpPr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509" y="3870"/>
              <a:ext cx="2047" cy="31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1492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Con el descubrimiento de América y la llegada de los españoles, es sabido que la armada española estaba consagrada a la Virgen del Carmen.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509" y="7916"/>
              <a:ext cx="2752" cy="26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1595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Los misioneros agustinos venidos de España llegaron a Chile enseñado el Evangelio junto con dar a conocer y honrar a la Santísima Virgen María, bajo la advocación del Carmen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 Box 39"/>
            <p:cNvSpPr txBox="1">
              <a:spLocks noChangeArrowheads="1"/>
            </p:cNvSpPr>
            <p:nvPr/>
          </p:nvSpPr>
          <p:spPr bwMode="auto">
            <a:xfrm>
              <a:off x="2813" y="3795"/>
              <a:ext cx="3113" cy="3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1678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Se forma la Cofradía de la Virgen del Carmen. Ha estado activa ininterrumpidamente hasta el día de hoy (334 años). 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Institución más antigua después del seminario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Primera Procesión; se ha celebrado ininterrumpidamente hasta el día de hoy.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6578" y="7916"/>
              <a:ext cx="2507" cy="24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1817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El General Bernardo O’Higgins y general San Martín la nombran Patrona del Ejercito Libertador, debido a una votación secreta de la tropa.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8601" y="3443"/>
              <a:ext cx="3535" cy="35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1818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El General Bernardo O’Higgins junto al 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pueblo entero, las autoridades civiles, religiosas y militares,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le prometen a la Virgen que en el lugar donde ganen la batalla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se levantará un Santuario para Ella.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El General Bernardo O´Higgins “con sus propias manos”, puso la primera piedra del que sería el Templo Votivo de Maipú, actualmente Santuario Nacional.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12794" y="5679"/>
              <a:ext cx="3583" cy="1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1926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La Virgen del Carmen es coronada como Reina y Madre de Chile a pedido del pueblo y sus obispos</a:t>
              </a: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.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9" name="AutoShape 33"/>
            <p:cNvSpPr>
              <a:spLocks noChangeShapeType="1"/>
            </p:cNvSpPr>
            <p:nvPr/>
          </p:nvSpPr>
          <p:spPr bwMode="auto">
            <a:xfrm flipV="1">
              <a:off x="1212" y="6974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50" name="AutoShape 32"/>
            <p:cNvSpPr>
              <a:spLocks noChangeShapeType="1"/>
            </p:cNvSpPr>
            <p:nvPr/>
          </p:nvSpPr>
          <p:spPr bwMode="auto">
            <a:xfrm flipV="1">
              <a:off x="14969" y="6980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53" name="AutoShape 31"/>
            <p:cNvSpPr>
              <a:spLocks noChangeShapeType="1"/>
            </p:cNvSpPr>
            <p:nvPr/>
          </p:nvSpPr>
          <p:spPr bwMode="auto">
            <a:xfrm flipV="1">
              <a:off x="11462" y="7563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54" name="AutoShape 30"/>
            <p:cNvSpPr>
              <a:spLocks noChangeShapeType="1"/>
            </p:cNvSpPr>
            <p:nvPr/>
          </p:nvSpPr>
          <p:spPr bwMode="auto">
            <a:xfrm flipV="1">
              <a:off x="9274" y="6974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55" name="AutoShape 29"/>
            <p:cNvSpPr>
              <a:spLocks noChangeShapeType="1"/>
            </p:cNvSpPr>
            <p:nvPr/>
          </p:nvSpPr>
          <p:spPr bwMode="auto">
            <a:xfrm flipV="1">
              <a:off x="8634" y="7563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56" name="AutoShape 28"/>
            <p:cNvSpPr>
              <a:spLocks noChangeShapeType="1"/>
            </p:cNvSpPr>
            <p:nvPr/>
          </p:nvSpPr>
          <p:spPr bwMode="auto">
            <a:xfrm flipV="1">
              <a:off x="3772" y="6974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9486" y="7916"/>
              <a:ext cx="2337" cy="27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1879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Guerra del Pacifico; Un segundo momento histórico que se une el pueblo chileno a la Virgen del Carmen.  Arturo Prat y su tripulación mueren con el Escapulario puesto.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8" name="AutoShape 34"/>
            <p:cNvSpPr>
              <a:spLocks noChangeArrowheads="1"/>
            </p:cNvSpPr>
            <p:nvPr/>
          </p:nvSpPr>
          <p:spPr bwMode="auto">
            <a:xfrm>
              <a:off x="720" y="7266"/>
              <a:ext cx="15720" cy="300"/>
            </a:xfrm>
            <a:prstGeom prst="rightArrow">
              <a:avLst>
                <a:gd name="adj1" fmla="val 79750"/>
                <a:gd name="adj2" fmla="val 210085"/>
              </a:avLst>
            </a:prstGeom>
            <a:solidFill>
              <a:srgbClr val="D8D8D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205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47" name="Picture 51" descr="Y:\M.PEÑA\FOTOGRAFIAS\FOTOS CLIENTES\VIRGEN-DEL-CARMEN\Fotos Libro\VDC_Pintura_ejercit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116" y="1928802"/>
            <a:ext cx="1185059" cy="16002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30"/>
          <p:cNvSpPr>
            <a:spLocks noChangeShapeType="1"/>
          </p:cNvSpPr>
          <p:nvPr/>
        </p:nvSpPr>
        <p:spPr bwMode="auto">
          <a:xfrm rot="5400000" flipV="1">
            <a:off x="6701082" y="5254727"/>
            <a:ext cx="45719" cy="16047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2" name="31 CuadroTexto"/>
          <p:cNvSpPr txBox="1"/>
          <p:nvPr/>
        </p:nvSpPr>
        <p:spPr>
          <a:xfrm flipH="1">
            <a:off x="7929586" y="1571612"/>
            <a:ext cx="71438" cy="1200329"/>
          </a:xfrm>
          <a:prstGeom prst="rect">
            <a:avLst/>
          </a:prstGeom>
          <a:noFill/>
          <a:ln w="127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33" name="AutoShape 32"/>
          <p:cNvSpPr>
            <a:spLocks noChangeShapeType="1"/>
          </p:cNvSpPr>
          <p:nvPr/>
        </p:nvSpPr>
        <p:spPr bwMode="auto">
          <a:xfrm flipV="1">
            <a:off x="8001024" y="2857496"/>
            <a:ext cx="0" cy="182045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1785918" y="4357694"/>
            <a:ext cx="1393445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1700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cs typeface="Times New Roman" pitchFamily="18" charset="0"/>
              </a:rPr>
              <a:t>Llegada de las religiosas Carmelitas</a:t>
            </a:r>
            <a:r>
              <a:rPr lang="es-ES" sz="1000" dirty="0" smtClean="0">
                <a:cs typeface="Arial" pitchFamily="34" charset="0"/>
              </a:rPr>
              <a:t>, así se extiende la devoción a nuestra Señora del Carmen</a:t>
            </a:r>
            <a:endParaRPr kumimoji="0" lang="es-ES" sz="10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7143768" y="5286388"/>
            <a:ext cx="1857388" cy="1000132"/>
          </a:xfrm>
          <a:prstGeom prst="rect">
            <a:avLst/>
          </a:prstGeom>
          <a:solidFill>
            <a:srgbClr val="FFFFFF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1" i="0" u="none" strike="noStrike" cap="none" normalizeH="0" baseline="0" dirty="0" smtClean="0">
              <a:ln>
                <a:noFill/>
              </a:ln>
              <a:solidFill>
                <a:srgbClr val="9966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latin typeface="Calibri" pitchFamily="34" charset="0"/>
                <a:cs typeface="Times New Roman" pitchFamily="18" charset="0"/>
              </a:rPr>
              <a:t>Medallas de los veteranos de la guerra del Pacifico donadas a la Virgen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“Con</a:t>
            </a:r>
            <a:r>
              <a:rPr kumimoji="0" lang="es-ES" sz="10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 tu protección las hemos conquistado a Ti las ofrecemos”</a:t>
            </a:r>
            <a:endParaRPr kumimoji="0" lang="es-ES" sz="1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48" name="Picture 52" descr="Y:\M.PEÑA\FOTOGRAFIAS\FOTOS CLIENTES\VIRGEN-DEL-CARMEN\Fotos Libro\VDC_Cofre-Medalla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143380"/>
            <a:ext cx="1381333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29"/>
          <p:cNvSpPr>
            <a:spLocks noChangeShapeType="1"/>
          </p:cNvSpPr>
          <p:nvPr/>
        </p:nvSpPr>
        <p:spPr bwMode="auto">
          <a:xfrm flipV="1">
            <a:off x="2500298" y="4143380"/>
            <a:ext cx="0" cy="182045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cxnSp>
        <p:nvCxnSpPr>
          <p:cNvPr id="40" name="39 Conector recto"/>
          <p:cNvCxnSpPr/>
          <p:nvPr/>
        </p:nvCxnSpPr>
        <p:spPr>
          <a:xfrm rot="5400000">
            <a:off x="1107258" y="4250536"/>
            <a:ext cx="214314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1" descr="pasted-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571612"/>
            <a:ext cx="1357322" cy="13573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39" name="38 Conector recto"/>
          <p:cNvCxnSpPr/>
          <p:nvPr/>
        </p:nvCxnSpPr>
        <p:spPr>
          <a:xfrm>
            <a:off x="6357950" y="5000636"/>
            <a:ext cx="21431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4500562" y="2571744"/>
            <a:ext cx="7143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"/>
          <p:cNvSpPr/>
          <p:nvPr/>
        </p:nvSpPr>
        <p:spPr>
          <a:xfrm>
            <a:off x="3857620" y="78579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>
                <a:solidFill>
                  <a:srgbClr val="996600"/>
                </a:solidFill>
              </a:rPr>
              <a:t>Presencia de la Virgen del Carmen</a:t>
            </a:r>
          </a:p>
          <a:p>
            <a:r>
              <a:rPr lang="es-ES" sz="2000" b="1" dirty="0" smtClean="0">
                <a:solidFill>
                  <a:srgbClr val="996600"/>
                </a:solidFill>
              </a:rPr>
              <a:t>en la Historia de Chile</a:t>
            </a:r>
            <a:endParaRPr lang="es-CL" sz="20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956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829485"/>
            <a:ext cx="3802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996600"/>
                </a:solidFill>
              </a:rPr>
              <a:t>Presencia de la Virgen </a:t>
            </a:r>
            <a:r>
              <a:rPr lang="es-ES" sz="2000" b="1" dirty="0">
                <a:solidFill>
                  <a:srgbClr val="996600"/>
                </a:solidFill>
              </a:rPr>
              <a:t>del </a:t>
            </a:r>
            <a:r>
              <a:rPr lang="es-ES" sz="2000" b="1" dirty="0" smtClean="0">
                <a:solidFill>
                  <a:srgbClr val="996600"/>
                </a:solidFill>
              </a:rPr>
              <a:t>Carmen</a:t>
            </a:r>
          </a:p>
          <a:p>
            <a:r>
              <a:rPr lang="es-ES" sz="2000" b="1" dirty="0" smtClean="0">
                <a:solidFill>
                  <a:srgbClr val="996600"/>
                </a:solidFill>
              </a:rPr>
              <a:t>en </a:t>
            </a:r>
            <a:r>
              <a:rPr lang="es-ES" sz="2000" b="1" dirty="0">
                <a:solidFill>
                  <a:srgbClr val="996600"/>
                </a:solidFill>
              </a:rPr>
              <a:t>la Historia de Chile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0" y="1643050"/>
            <a:ext cx="9047248" cy="4650394"/>
            <a:chOff x="513" y="2148"/>
            <a:chExt cx="16083" cy="826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513" y="7101"/>
              <a:ext cx="2667" cy="3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2000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Monseñor Francisco Javier Errázuriz le pide a la Cofradía del Carmen que restaure la Parroquia El Sagrario para que fuera sede de la Santísima Virgen del Carmen. En este mismo lugar se levantó la primera parroquia de Chile</a:t>
              </a:r>
              <a:r>
                <a:rPr lang="es-ES" sz="1000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s-ES" sz="1000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en 1546.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5085" y="2148"/>
              <a:ext cx="2032" cy="40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2004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El Cardenal Francisco Javier Errázuriz declara Santuario la Parroquia El Sagrario, que está ubicada en el corazón de Chile, kilometro 0 de Chile. La Virgen quiere reinar en el corazón de los chilenos.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6355" y="7228"/>
              <a:ext cx="1524" cy="3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2007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En el gobierno de la Presidenta Michel Bachelet se declara el </a:t>
              </a:r>
              <a:r>
                <a:rPr kumimoji="0" lang="es-ES" sz="9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16 de julio 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feriado Nacional.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8006" y="7228"/>
              <a:ext cx="3048" cy="31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2008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Atentado incendiario a la imagen de la Virgen del Carmen en la Parroquia El Sagrario. La imagen queda muy dañada y su restauración</a:t>
              </a:r>
              <a:r>
                <a:rPr kumimoji="0" lang="es-E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es incierta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sz="1000" dirty="0" smtClean="0">
                  <a:latin typeface="Calibri" pitchFamily="34" charset="0"/>
                  <a:ea typeface="Calibri" pitchFamily="34" charset="0"/>
                  <a:cs typeface="Calibri" pitchFamily="34" charset="0"/>
                </a:rPr>
                <a:t>Se reconoce el valor espiritual que tiene la imagen por las oraciones entregadas del pueblo chileno a Ella.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1180" y="7228"/>
              <a:ext cx="5080" cy="31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2010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*La imagen dañada de la Virgen es restaurada a la perfección en Chile y preside desde el 16 de julio todas las celebraciones del Bicentenario.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*Encuesta realizada por </a:t>
              </a:r>
              <a:r>
                <a:rPr kumimoji="0" lang="es-E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Adimark</a:t>
              </a: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PUC para conocer la realidad del Chile bicentenario: se recoge que en forma transversal católicos, evangélicos y los que se declaran no creyentes; “Reconocen firmemente que la Virgen del Carmen los protege”. La cifra hablaba de un 67%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037" y="2148"/>
              <a:ext cx="2921" cy="41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99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996600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2011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Con el terremoto sufrido en la zona central de Chile se recogen testimonios de la singular presencia y protección de la Virgen del Carmen hacia Chile y posteriormente la peregrinación de la imagen bendecida por S.S Benedicto XVI y las múltiples muestras de afecto y cariño en todo Chile reflejan una devoción viva en nuestro país.</a:t>
              </a:r>
              <a:endPara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876" y="6531"/>
              <a:ext cx="15720" cy="300"/>
            </a:xfrm>
            <a:prstGeom prst="rightArrow">
              <a:avLst>
                <a:gd name="adj1" fmla="val 79750"/>
                <a:gd name="adj2" fmla="val 210085"/>
              </a:avLst>
            </a:prstGeom>
            <a:solidFill>
              <a:srgbClr val="D8D8D8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AutoShape 7"/>
            <p:cNvSpPr>
              <a:spLocks noChangeShapeType="1"/>
            </p:cNvSpPr>
            <p:nvPr/>
          </p:nvSpPr>
          <p:spPr bwMode="auto">
            <a:xfrm flipV="1">
              <a:off x="5339" y="6212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AutoShape 6"/>
            <p:cNvSpPr>
              <a:spLocks noChangeShapeType="1"/>
            </p:cNvSpPr>
            <p:nvPr/>
          </p:nvSpPr>
          <p:spPr bwMode="auto">
            <a:xfrm flipV="1">
              <a:off x="2919" y="6771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AutoShape 5"/>
            <p:cNvSpPr>
              <a:spLocks noChangeShapeType="1"/>
            </p:cNvSpPr>
            <p:nvPr/>
          </p:nvSpPr>
          <p:spPr bwMode="auto">
            <a:xfrm flipV="1">
              <a:off x="11815" y="6847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6" name="AutoShape 3"/>
            <p:cNvSpPr>
              <a:spLocks noChangeShapeType="1"/>
            </p:cNvSpPr>
            <p:nvPr/>
          </p:nvSpPr>
          <p:spPr bwMode="auto">
            <a:xfrm flipV="1">
              <a:off x="8387" y="6847"/>
              <a:ext cx="0" cy="300"/>
            </a:xfrm>
            <a:prstGeom prst="straightConnector1">
              <a:avLst/>
            </a:prstGeom>
            <a:noFill/>
            <a:ln w="28575">
              <a:solidFill>
                <a:srgbClr val="272727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7"/>
          <p:cNvSpPr>
            <a:spLocks noChangeShapeType="1"/>
          </p:cNvSpPr>
          <p:nvPr/>
        </p:nvSpPr>
        <p:spPr bwMode="auto">
          <a:xfrm rot="5400000" flipV="1">
            <a:off x="3799113" y="2773128"/>
            <a:ext cx="0" cy="16873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857760"/>
            <a:ext cx="1512052" cy="1071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29" y="1571612"/>
            <a:ext cx="1382871" cy="10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643050"/>
            <a:ext cx="1378044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0" y="1857364"/>
            <a:ext cx="1071538" cy="2046864"/>
          </a:xfrm>
          <a:prstGeom prst="rect">
            <a:avLst/>
          </a:prstGeom>
          <a:solidFill>
            <a:srgbClr val="FFFFFF"/>
          </a:soli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b="1" dirty="0" smtClean="0">
                <a:solidFill>
                  <a:srgbClr val="996600"/>
                </a:solidFill>
                <a:latin typeface="Calibri" pitchFamily="34" charset="0"/>
                <a:cs typeface="Times New Roman" pitchFamily="18" charset="0"/>
              </a:rPr>
              <a:t>1778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rgbClr val="99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000" dirty="0" smtClean="0">
                <a:latin typeface="Calibri" pitchFamily="34" charset="0"/>
                <a:cs typeface="Calibri" pitchFamily="34" charset="0"/>
              </a:rPr>
              <a:t>Primera Procesión pública por las calles del centro Santiago con la imagen que actualmente se venera en el Santuario de la Parroquia El Sagrario</a:t>
            </a: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utoShape 7"/>
          <p:cNvSpPr>
            <a:spLocks noChangeShapeType="1"/>
          </p:cNvSpPr>
          <p:nvPr/>
        </p:nvSpPr>
        <p:spPr bwMode="auto">
          <a:xfrm flipV="1">
            <a:off x="285720" y="3929066"/>
            <a:ext cx="0" cy="16873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5" name="AutoShape 7"/>
          <p:cNvSpPr>
            <a:spLocks noChangeShapeType="1"/>
          </p:cNvSpPr>
          <p:nvPr/>
        </p:nvSpPr>
        <p:spPr bwMode="auto">
          <a:xfrm rot="5400000" flipV="1">
            <a:off x="1155907" y="3058880"/>
            <a:ext cx="0" cy="16873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6" name="Imagen 35"/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3116"/>
            <a:ext cx="1357322" cy="15716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8" name="Imagen 37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2714620"/>
            <a:ext cx="1000132" cy="1285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0" name="AutoShape 7"/>
          <p:cNvSpPr>
            <a:spLocks noChangeShapeType="1"/>
          </p:cNvSpPr>
          <p:nvPr/>
        </p:nvSpPr>
        <p:spPr bwMode="auto">
          <a:xfrm rot="5400000" flipV="1">
            <a:off x="3951513" y="2925528"/>
            <a:ext cx="0" cy="16873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1" name="AutoShape 7"/>
          <p:cNvSpPr>
            <a:spLocks noChangeShapeType="1"/>
          </p:cNvSpPr>
          <p:nvPr/>
        </p:nvSpPr>
        <p:spPr bwMode="auto">
          <a:xfrm rot="5400000" flipV="1">
            <a:off x="4103913" y="3077928"/>
            <a:ext cx="0" cy="16873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2" name="AutoShape 7"/>
          <p:cNvSpPr>
            <a:spLocks noChangeShapeType="1"/>
          </p:cNvSpPr>
          <p:nvPr/>
        </p:nvSpPr>
        <p:spPr bwMode="auto">
          <a:xfrm rot="5400000" flipV="1">
            <a:off x="4256313" y="3230328"/>
            <a:ext cx="0" cy="16873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4" name="AutoShape 2"/>
          <p:cNvSpPr>
            <a:spLocks noChangeShapeType="1"/>
          </p:cNvSpPr>
          <p:nvPr/>
        </p:nvSpPr>
        <p:spPr bwMode="auto">
          <a:xfrm flipV="1">
            <a:off x="3786182" y="4286256"/>
            <a:ext cx="0" cy="168737"/>
          </a:xfrm>
          <a:prstGeom prst="straightConnector1">
            <a:avLst/>
          </a:prstGeom>
          <a:noFill/>
          <a:ln w="28575">
            <a:solidFill>
              <a:srgbClr val="27272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cxnSp>
        <p:nvCxnSpPr>
          <p:cNvPr id="47" name="46 Conector recto"/>
          <p:cNvCxnSpPr>
            <a:stCxn id="4" idx="3"/>
          </p:cNvCxnSpPr>
          <p:nvPr/>
        </p:nvCxnSpPr>
        <p:spPr>
          <a:xfrm flipV="1">
            <a:off x="1500280" y="5357826"/>
            <a:ext cx="142762" cy="3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rot="5400000">
            <a:off x="6715934" y="4071942"/>
            <a:ext cx="142082" cy="794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CuadroTexto"/>
          <p:cNvSpPr txBox="1"/>
          <p:nvPr/>
        </p:nvSpPr>
        <p:spPr>
          <a:xfrm>
            <a:off x="8215338" y="3571876"/>
            <a:ext cx="785818" cy="400110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Virgen Peregrina </a:t>
            </a:r>
            <a:endParaRPr lang="es-ES" sz="1000" dirty="0"/>
          </a:p>
        </p:txBody>
      </p:sp>
      <p:cxnSp>
        <p:nvCxnSpPr>
          <p:cNvPr id="57" name="56 Conector recto"/>
          <p:cNvCxnSpPr/>
          <p:nvPr/>
        </p:nvCxnSpPr>
        <p:spPr>
          <a:xfrm>
            <a:off x="8072462" y="3714752"/>
            <a:ext cx="14287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972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8" y="-99392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03848" y="829485"/>
            <a:ext cx="5875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996600"/>
                </a:solidFill>
              </a:rPr>
              <a:t>Santuarios </a:t>
            </a:r>
            <a:r>
              <a:rPr lang="es-ES" sz="2000" b="1" dirty="0" smtClean="0">
                <a:solidFill>
                  <a:srgbClr val="996600"/>
                </a:solidFill>
              </a:rPr>
              <a:t>Chilenos dedicados a  la Virgen del Carmen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Y:\M.PEÑA\FOTOGRAFIAS\FOTOS CLIENTES\VIRGEN-DEL-CARMEN\Fotos Libro\VDC_Igles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8" y="1643050"/>
            <a:ext cx="2736303" cy="2616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714612" y="5572140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Parroquia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El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Sagrario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Santuario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Plaza de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Armas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Santiago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Y:\M.PEÑA\FOTOGRAFIAS\FOTOS CLIENTES\VIRGEN-DEL-CARMEN\Camareras\IMG_1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214686"/>
            <a:ext cx="3429022" cy="2286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virgen-del-carmen-de-la-tiran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643050"/>
            <a:ext cx="2972157" cy="207170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13 Rectángulo"/>
          <p:cNvSpPr/>
          <p:nvPr/>
        </p:nvSpPr>
        <p:spPr>
          <a:xfrm>
            <a:off x="6286512" y="4357694"/>
            <a:ext cx="2857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Templo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Votivo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Maipú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Santuario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Nacional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Maipu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Santiago</a:t>
            </a:r>
          </a:p>
          <a:p>
            <a:pPr marL="285750" indent="-28575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0" y="3857628"/>
            <a:ext cx="34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Tirana</a:t>
            </a:r>
          </a:p>
          <a:p>
            <a:pPr marL="285750" indent="-28575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Santuario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Nuestra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Señora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Del Carmen, Iquique.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387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829485"/>
            <a:ext cx="3733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996600"/>
                </a:solidFill>
              </a:rPr>
              <a:t>Principales fechas </a:t>
            </a:r>
            <a:r>
              <a:rPr lang="es-ES" sz="2000" b="1" dirty="0">
                <a:solidFill>
                  <a:srgbClr val="996600"/>
                </a:solidFill>
              </a:rPr>
              <a:t>para celebrarla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00100" y="1804754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996600"/>
                </a:solidFill>
              </a:rPr>
              <a:t>16 </a:t>
            </a:r>
            <a:r>
              <a:rPr lang="es-ES" sz="2000" b="1" dirty="0">
                <a:solidFill>
                  <a:srgbClr val="996600"/>
                </a:solidFill>
              </a:rPr>
              <a:t>de julio: Solemnidad de la </a:t>
            </a:r>
            <a:r>
              <a:rPr lang="es-ES" sz="2000" b="1" dirty="0" smtClean="0">
                <a:solidFill>
                  <a:srgbClr val="996600"/>
                </a:solidFill>
              </a:rPr>
              <a:t>Santísima </a:t>
            </a:r>
            <a:r>
              <a:rPr lang="es-ES" sz="2000" b="1" dirty="0">
                <a:solidFill>
                  <a:srgbClr val="996600"/>
                </a:solidFill>
              </a:rPr>
              <a:t>Virgen del Carmen  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42844" y="2179258"/>
            <a:ext cx="65299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s-ES" sz="1400" dirty="0" smtClean="0">
                <a:solidFill>
                  <a:srgbClr val="996600"/>
                </a:solidFill>
              </a:rPr>
              <a:t>Día en que es entregado el escapulario a San Simón Stock en 1251</a:t>
            </a: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2000" dirty="0" smtClean="0">
                <a:solidFill>
                  <a:srgbClr val="996600"/>
                </a:solidFill>
              </a:rPr>
              <a:t>¿</a:t>
            </a:r>
            <a:r>
              <a:rPr lang="es-ES" sz="2000" dirty="0">
                <a:solidFill>
                  <a:srgbClr val="996600"/>
                </a:solidFill>
              </a:rPr>
              <a:t>Cómo Honrarla?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84857" y="3068960"/>
            <a:ext cx="7310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Demostrándole nuestro amor de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hijos agradecidos por su intercesión y que ella realmente reine en nuestros corazones: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Visitándola en alguno de sus Santuarios.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Usando el escapulario, una vez impuesto por un sacerdote, confiando que Ella nos protegerá. 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Rezando el Rosario, ya que es su oración preferida.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Haciendo pequeños gestos de cariño, tales como, llevarle 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flores,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decir su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jaculatoria, ofrecerle un sacrificio, etc.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Dándola a conocer a otros.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Haciendo alguna obra de caridad con el prójimo.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Correspondiéndole  a su amor por nosotros, siendo hijos agradecidos.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98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829485"/>
            <a:ext cx="3733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996600"/>
                </a:solidFill>
              </a:rPr>
              <a:t>Principales fechas </a:t>
            </a:r>
            <a:r>
              <a:rPr lang="es-ES" sz="2000" b="1" dirty="0">
                <a:solidFill>
                  <a:srgbClr val="996600"/>
                </a:solidFill>
              </a:rPr>
              <a:t>para celebrarla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44778" y="1844824"/>
            <a:ext cx="44871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996600"/>
                </a:solidFill>
              </a:rPr>
              <a:t>Procesión</a:t>
            </a:r>
            <a:r>
              <a:rPr lang="es-ES" sz="2000" b="1" dirty="0">
                <a:solidFill>
                  <a:srgbClr val="996600"/>
                </a:solidFill>
              </a:rPr>
              <a:t>: Día de la Oración por </a:t>
            </a:r>
            <a:r>
              <a:rPr lang="es-ES" sz="2000" b="1" dirty="0" smtClean="0">
                <a:solidFill>
                  <a:srgbClr val="996600"/>
                </a:solidFill>
              </a:rPr>
              <a:t>Chile </a:t>
            </a:r>
          </a:p>
          <a:p>
            <a:r>
              <a:rPr lang="es-ES" sz="1400" dirty="0" smtClean="0">
                <a:solidFill>
                  <a:srgbClr val="996600"/>
                </a:solidFill>
              </a:rPr>
              <a:t>Día en que La celebramos como parte de nuestra identidad</a:t>
            </a:r>
            <a:endParaRPr lang="es-CL" sz="1400" dirty="0">
              <a:solidFill>
                <a:srgbClr val="9966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71600" y="2714621"/>
            <a:ext cx="7110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último domingo de septiembre de cada año, muchos fieles demuestran públicamente su fe y saliendo desde su Santuario por las calles del centro de Santiago en procesión y oración, acompañan a la Santísima Virgen hacia la plaza de Armas de la capital.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través de esta tradicional practica ellos confían en el poder de la oración y unen sus voces para pedirle a su Santísima Madre que interceda ante  su Hijo por sus necesidades personales y las de nuestra patria.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Durante la procesión cada chileno reza por todos y cada uno de sus compatriotas.</a:t>
            </a: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 mismo tiempo cada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corazón </a:t>
            </a:r>
            <a:r>
              <a:rPr lang="es-C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da gracias por todos los b</a:t>
            </a:r>
            <a:r>
              <a:rPr lang="es-E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eneficios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otorgados.  Es una muestra de gratitud y agradecimiento público.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890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ereWinter\Desktop\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reWinter\Desktop\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4359"/>
            <a:ext cx="9180512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139952" y="829485"/>
            <a:ext cx="2174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solidFill>
                  <a:srgbClr val="996600"/>
                </a:solidFill>
              </a:rPr>
              <a:t>Virgen Del </a:t>
            </a:r>
            <a:r>
              <a:rPr lang="es-ES" sz="2000" b="1" dirty="0">
                <a:solidFill>
                  <a:srgbClr val="996600"/>
                </a:solidFill>
              </a:rPr>
              <a:t>C</a:t>
            </a:r>
            <a:r>
              <a:rPr lang="es-ES" sz="2000" b="1" dirty="0" smtClean="0">
                <a:solidFill>
                  <a:srgbClr val="996600"/>
                </a:solidFill>
              </a:rPr>
              <a:t>armen</a:t>
            </a:r>
            <a:endParaRPr lang="es-CL" sz="2000" dirty="0">
              <a:solidFill>
                <a:srgbClr val="996600"/>
              </a:solidFill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CL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CL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9300" algn="l"/>
                <a:tab pos="2052638" algn="l"/>
              </a:tabLst>
            </a:pP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solidFill>
                  <a:srgbClr val="996600"/>
                </a:solidFill>
              </a:rPr>
              <a:t>“No </a:t>
            </a:r>
            <a:r>
              <a:rPr lang="es-ES" sz="2400" dirty="0">
                <a:solidFill>
                  <a:srgbClr val="996600"/>
                </a:solidFill>
              </a:rPr>
              <a:t>hay ningún Santo que no haya sido devoto de María; y no hay ningún devoto de María que no llegue a ser </a:t>
            </a:r>
            <a:r>
              <a:rPr lang="es-ES" sz="2400" dirty="0" smtClean="0">
                <a:solidFill>
                  <a:srgbClr val="996600"/>
                </a:solidFill>
              </a:rPr>
              <a:t>Santo”</a:t>
            </a:r>
            <a:endParaRPr lang="es-CL" sz="2400" dirty="0">
              <a:solidFill>
                <a:srgbClr val="996600"/>
              </a:solidFill>
            </a:endParaRPr>
          </a:p>
          <a:p>
            <a:pPr algn="ctr"/>
            <a:r>
              <a:rPr lang="es-ES" sz="2400" dirty="0">
                <a:solidFill>
                  <a:srgbClr val="996600"/>
                </a:solidFill>
              </a:rPr>
              <a:t>(</a:t>
            </a:r>
            <a:r>
              <a:rPr lang="es-ES" sz="2400" dirty="0" smtClean="0">
                <a:solidFill>
                  <a:srgbClr val="996600"/>
                </a:solidFill>
              </a:rPr>
              <a:t>San </a:t>
            </a:r>
            <a:r>
              <a:rPr lang="es-ES" sz="2400" dirty="0">
                <a:solidFill>
                  <a:srgbClr val="996600"/>
                </a:solidFill>
              </a:rPr>
              <a:t>Luis </a:t>
            </a:r>
            <a:r>
              <a:rPr lang="es-ES" sz="2400" dirty="0" err="1">
                <a:solidFill>
                  <a:srgbClr val="996600"/>
                </a:solidFill>
              </a:rPr>
              <a:t>Grignon</a:t>
            </a:r>
            <a:r>
              <a:rPr lang="es-ES" sz="2400" dirty="0">
                <a:solidFill>
                  <a:srgbClr val="996600"/>
                </a:solidFill>
              </a:rPr>
              <a:t> de </a:t>
            </a:r>
            <a:r>
              <a:rPr lang="es-ES" sz="2400" dirty="0" err="1" smtClean="0">
                <a:solidFill>
                  <a:srgbClr val="996600"/>
                </a:solidFill>
              </a:rPr>
              <a:t>Monfort</a:t>
            </a:r>
            <a:r>
              <a:rPr lang="es-ES" sz="2400" dirty="0">
                <a:solidFill>
                  <a:srgbClr val="996600"/>
                </a:solidFill>
              </a:rPr>
              <a:t>)</a:t>
            </a:r>
            <a:endParaRPr lang="es-CL" sz="24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173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3388</TotalTime>
  <Words>949</Words>
  <Application>Microsoft Macintosh PowerPoint</Application>
  <PresentationFormat>Presentación en pantalla (4:3)</PresentationFormat>
  <Paragraphs>112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TereWinter</dc:creator>
  <cp:lastModifiedBy>Cata</cp:lastModifiedBy>
  <cp:revision>68</cp:revision>
  <dcterms:created xsi:type="dcterms:W3CDTF">2012-08-16T15:41:31Z</dcterms:created>
  <dcterms:modified xsi:type="dcterms:W3CDTF">2013-06-17T15:43:29Z</dcterms:modified>
</cp:coreProperties>
</file>